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66FF"/>
    <a:srgbClr val="3333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0" autoAdjust="0"/>
    <p:restoredTop sz="94728" autoAdjust="0"/>
  </p:normalViewPr>
  <p:slideViewPr>
    <p:cSldViewPr>
      <p:cViewPr>
        <p:scale>
          <a:sx n="66" d="100"/>
          <a:sy n="66" d="100"/>
        </p:scale>
        <p:origin x="-127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HCKRSTL"/>
          <p:cNvPicPr>
            <a:picLocks noChangeAspect="1" noChangeArrowheads="1"/>
          </p:cNvPicPr>
          <p:nvPr/>
        </p:nvPicPr>
        <p:blipFill>
          <a:blip r:embed="rId2" cstate="print"/>
          <a:srcRect t="4445" r="33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38200"/>
            <a:ext cx="6477000" cy="4114800"/>
          </a:xfrm>
        </p:spPr>
        <p:txBody>
          <a:bodyPr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685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32AE8-8A29-4053-8186-D77158A7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448F-8215-412C-A024-997F99C0B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838200"/>
            <a:ext cx="17145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49911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5A36-7ACD-4E27-849C-193199BBC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6400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495800" y="1981200"/>
            <a:ext cx="3352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FFC1E-74A9-44AF-B909-9CAA5187F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6400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981200"/>
            <a:ext cx="3352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114800"/>
            <a:ext cx="3352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1C2A-48E1-4562-9335-15E859002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DEE5D-F5B4-428B-A5C9-CAC1A627A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8F6B-A614-49BE-A3C8-3A5B1594B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CF3C1-BE16-4CC1-87AF-FF0B2DC31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2BE48-301F-4AAD-8D1A-4E0076BF1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A6C5-15A1-482D-B985-C6767F434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A0705-0D75-42E4-A4D0-69DA1BABA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826D7-11F5-438D-B91E-8AF150975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345-EA16-4231-AFB4-24EB9BCAD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19987-ECE6-44B4-A895-B61455D20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824CC-83BA-4CD2-9B7C-3D99C8572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BCB0D-5109-45CA-A602-57D94F1DA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D37BC-26F9-4033-9065-3636ED4B5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F6420-C263-4585-AFE7-2252F7318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60B0F-5210-4717-8944-EE232292E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E23B0-C160-4B00-AEFE-2467FD769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155DE-38EA-4567-906B-DB1A855D1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523FB-8894-41A0-B9AD-93C5484EF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2D48-77FC-4EFA-B1A9-A244E8C2F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9FA6-15A8-45F3-AF90-71BEFCADE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HCKRSTL"/>
          <p:cNvPicPr>
            <a:picLocks noChangeAspect="1" noChangeArrowheads="1"/>
          </p:cNvPicPr>
          <p:nvPr/>
        </p:nvPicPr>
        <p:blipFill>
          <a:blip r:embed="rId15" cstate="print"/>
          <a:srcRect t="4445" r="33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6F3DD3D-D824-49F9-AE4A-472C4EF2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4839A0A-E95D-435C-8FBC-BB3764CC4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Kate%20and%20Sam\Documents\Kate\McDaniel\SLM%20507%20Multimedia\instructionaldigitalpresentation_Walters\Clinton%20testify.m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oktothestars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%20and%20Sam\Documents\Kate\McDaniel\SLM%20507%20Multimedia\instructionaldigitalpresentation_Walters\whenwillitend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oktothestars.org/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%20and%20Sam\Documents\Kate\McDaniel\SLM%20507%20Multimedia\instructionaldigitalpresentation_Walters\sweetchildofmine.mp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oktothestars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%20and%20Sam\Documents\Kate\McDaniel\SLM%20507%20Multimedia\instructionaldigitalpresentation_Walters\whoops.mp3" TargetMode="Externa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G:\instructionaldigitalpresentation\Nastyboy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imes.com/entertainment/news/la-et-celebrity-sex-scandals-pictures,0,5415835.photogallery" TargetMode="External"/><Relationship Id="rId2" Type="http://schemas.openxmlformats.org/officeDocument/2006/relationships/hyperlink" Target="http://scandalist.thefablife.com/tag/100-greatest-celebrity-scandals-of-all-tim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sh24.com/scandal_celebrity" TargetMode="External"/><Relationship Id="rId4" Type="http://schemas.openxmlformats.org/officeDocument/2006/relationships/hyperlink" Target="http://www.seeing-stars.com/died/scandals1.s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%20and%20Sam\Documents\Kate\McDaniel\SLM%20507%20Multimedia\instructionaldigitalpresentation_Walters\improntedigitali.mp3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ate%20and%20Sam\Documents\Kate\McDaniel\SLM%20507%20Multimedia\instructionaldigitalpresentation_Walters\Mark_McGwire_Senate_Testimony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resea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066800"/>
            <a:ext cx="7467600" cy="4114800"/>
          </a:xfrm>
        </p:spPr>
        <p:txBody>
          <a:bodyPr/>
          <a:lstStyle/>
          <a:p>
            <a:pPr eaLnBrk="1" hangingPunct="1"/>
            <a:r>
              <a:rPr lang="en-US" smtClean="0"/>
              <a:t>The I-Search Paper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648200"/>
            <a:ext cx="64008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Celebrities and the Charities they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Scandals in Hollywood…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5638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latin typeface="Gill Sans MT" pitchFamily="34" charset="0"/>
              </a:rPr>
              <a:t>The Chris Brown/Rihanna Scandal 2009</a:t>
            </a:r>
          </a:p>
        </p:txBody>
      </p:sp>
      <p:sp>
        <p:nvSpPr>
          <p:cNvPr id="13316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14400"/>
            <a:ext cx="6781800" cy="914400"/>
          </a:xfrm>
        </p:spPr>
        <p:txBody>
          <a:bodyPr/>
          <a:lstStyle/>
          <a:p>
            <a:pPr eaLnBrk="1" hangingPunct="1"/>
            <a:r>
              <a:rPr lang="en-US" sz="3500" smtClean="0"/>
              <a:t>Even…Scandals in the White House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5257800"/>
            <a:ext cx="68580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500" smtClean="0"/>
              <a:t>Bill Clinton Testimony During Lewinsky Trial 1998</a:t>
            </a:r>
          </a:p>
        </p:txBody>
      </p:sp>
      <p:pic>
        <p:nvPicPr>
          <p:cNvPr id="18436" name="Clinton testify.mpg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1981200"/>
            <a:ext cx="3886200" cy="31797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4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43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mattdam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94063"/>
            <a:ext cx="28194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295400"/>
            <a:ext cx="6477000" cy="4114800"/>
          </a:xfrm>
        </p:spPr>
        <p:txBody>
          <a:bodyPr/>
          <a:lstStyle/>
          <a:p>
            <a:pPr algn="ctr" eaLnBrk="1" hangingPunct="1"/>
            <a:r>
              <a:rPr lang="en-US" sz="5600" b="1" smtClean="0"/>
              <a:t>Celebrities Give Back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World of Celebrity Giving</a:t>
            </a:r>
          </a:p>
        </p:txBody>
      </p:sp>
      <p:pic>
        <p:nvPicPr>
          <p:cNvPr id="15365" name="Picture 6" descr="angelinajol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83820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madon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838200"/>
            <a:ext cx="2867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6858000" cy="914400"/>
          </a:xfrm>
        </p:spPr>
        <p:txBody>
          <a:bodyPr/>
          <a:lstStyle/>
          <a:p>
            <a:pPr eaLnBrk="1" hangingPunct="1"/>
            <a:r>
              <a:rPr lang="en-US" sz="3100" b="1" smtClean="0"/>
              <a:t>The Positive Influence of Celebrities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With so much negative media attention, some may have a difficult time imagining that celebrities contribute in a positive way to society.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Some will change their minds, however, when they visit the website linked below: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</a:t>
            </a:r>
            <a:r>
              <a:rPr lang="en-US" smtClean="0">
                <a:hlinkClick r:id="rId3"/>
              </a:rPr>
              <a:t>Look to the Stars </a:t>
            </a:r>
            <a:endParaRPr lang="en-US" smtClean="0"/>
          </a:p>
        </p:txBody>
      </p:sp>
      <p:pic>
        <p:nvPicPr>
          <p:cNvPr id="16388" name="Picture 4" descr="han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800600"/>
            <a:ext cx="26670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whenwillitend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412" fill="hold"/>
                                        <p:tgtEl>
                                          <p:spTgt spid="215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looktothestarstool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124200"/>
            <a:ext cx="55626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6553200" y="1447800"/>
            <a:ext cx="5334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029200" y="762000"/>
            <a:ext cx="609600" cy="609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209800" y="1371600"/>
            <a:ext cx="3810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500" b="1" smtClean="0"/>
              <a:t>Look to the Stars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Spend some time browsing the website. At the top, look through both the celebrities and charities: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752600" y="838200"/>
            <a:ext cx="5334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7162800" y="914400"/>
            <a:ext cx="5334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-7843324">
            <a:off x="3744913" y="3351213"/>
            <a:ext cx="273050" cy="901700"/>
          </a:xfrm>
          <a:prstGeom prst="upArrow">
            <a:avLst>
              <a:gd name="adj1" fmla="val 50000"/>
              <a:gd name="adj2" fmla="val 8255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2026705">
            <a:off x="2122488" y="4333875"/>
            <a:ext cx="268287" cy="969963"/>
          </a:xfrm>
          <a:prstGeom prst="upArrow">
            <a:avLst>
              <a:gd name="adj1" fmla="val 50000"/>
              <a:gd name="adj2" fmla="val 9038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429000" y="4918075"/>
            <a:ext cx="458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191000" y="4953000"/>
            <a:ext cx="3352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Gill Sans MT" pitchFamily="34" charset="0"/>
                <a:hlinkClick r:id="rId3"/>
              </a:rPr>
              <a:t>Look to the Stars</a:t>
            </a:r>
            <a:endParaRPr lang="en-US" sz="35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drewbarrym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5825" y="4803775"/>
            <a:ext cx="10382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bo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800600"/>
            <a:ext cx="11239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Choose Your Favorites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6858000" cy="4114800"/>
          </a:xfrm>
        </p:spPr>
        <p:txBody>
          <a:bodyPr/>
          <a:lstStyle/>
          <a:p>
            <a:pPr eaLnBrk="1" hangingPunct="1"/>
            <a:r>
              <a:rPr lang="en-US" smtClean="0"/>
              <a:t>After you have browsed the website, choose ten of your favorite celebrities.</a:t>
            </a:r>
          </a:p>
          <a:p>
            <a:pPr eaLnBrk="1" hangingPunct="1"/>
            <a:r>
              <a:rPr lang="en-US" smtClean="0"/>
              <a:t>Record the celebrities’ names in the provided chart: “</a:t>
            </a:r>
            <a:r>
              <a:rPr lang="en-US" smtClean="0">
                <a:hlinkClick r:id="rId4" action="ppaction://hlinksldjump"/>
              </a:rPr>
              <a:t>Celebrity Charities Browsing</a:t>
            </a:r>
            <a:r>
              <a:rPr lang="en-US" smtClean="0"/>
              <a:t>”</a:t>
            </a:r>
          </a:p>
        </p:txBody>
      </p:sp>
      <p:pic>
        <p:nvPicPr>
          <p:cNvPr id="18438" name="Picture 6" descr="bradpit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876800"/>
            <a:ext cx="110648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rebamcenti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6113" y="4724400"/>
            <a:ext cx="113188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 their Charities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3048000" cy="4114800"/>
          </a:xfrm>
        </p:spPr>
        <p:txBody>
          <a:bodyPr/>
          <a:lstStyle/>
          <a:p>
            <a:pPr eaLnBrk="1" hangingPunct="1"/>
            <a:r>
              <a:rPr lang="en-US" smtClean="0"/>
              <a:t>Once you have recorded the ten celebrities that caught your interest, browse their charities.</a:t>
            </a:r>
          </a:p>
        </p:txBody>
      </p:sp>
      <p:pic>
        <p:nvPicPr>
          <p:cNvPr id="19460" name="Picture 4" descr="queenlatifahschari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057400"/>
            <a:ext cx="37560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AutoShape 6"/>
          <p:cNvSpPr>
            <a:spLocks noChangeArrowheads="1"/>
          </p:cNvSpPr>
          <p:nvPr/>
        </p:nvSpPr>
        <p:spPr bwMode="auto">
          <a:xfrm rot="8412480">
            <a:off x="4298950" y="4449763"/>
            <a:ext cx="1404938" cy="457200"/>
          </a:xfrm>
          <a:prstGeom prst="leftArrow">
            <a:avLst>
              <a:gd name="adj1" fmla="val 50000"/>
              <a:gd name="adj2" fmla="val 7682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600200" y="54102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latin typeface="Gill Sans MT" pitchFamily="34" charset="0"/>
              </a:rPr>
              <a:t>Then, write down one charity per celebrity on your  </a:t>
            </a:r>
            <a:r>
              <a:rPr lang="en-US">
                <a:latin typeface="Gill Sans MT" pitchFamily="34" charset="0"/>
                <a:hlinkClick r:id="rId3" action="ppaction://hlinksldjump"/>
              </a:rPr>
              <a:t>chart</a:t>
            </a:r>
            <a:r>
              <a:rPr lang="en-US">
                <a:latin typeface="Gill Sans M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Charity Recipients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6858000" cy="4114800"/>
          </a:xfrm>
        </p:spPr>
        <p:txBody>
          <a:bodyPr/>
          <a:lstStyle/>
          <a:p>
            <a:pPr eaLnBrk="1" hangingPunct="1"/>
            <a:r>
              <a:rPr lang="en-US" smtClean="0"/>
              <a:t>In the third column of </a:t>
            </a:r>
            <a:r>
              <a:rPr lang="en-US" smtClean="0">
                <a:hlinkClick r:id="rId2" action="ppaction://hlinksldjump"/>
              </a:rPr>
              <a:t>the chart</a:t>
            </a:r>
            <a:r>
              <a:rPr lang="en-US" smtClean="0"/>
              <a:t>, write a 1-2 sentence description of the charity or foundation and who it supports.</a:t>
            </a:r>
          </a:p>
        </p:txBody>
      </p:sp>
      <p:pic>
        <p:nvPicPr>
          <p:cNvPr id="20484" name="Picture 6" descr="rainfo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429000"/>
            <a:ext cx="2381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pover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419600"/>
            <a:ext cx="2057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4" descr="chemothera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038600"/>
            <a:ext cx="215265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1189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010" name="Group 170"/>
          <p:cNvGraphicFramePr>
            <a:graphicFrameLocks noGrp="1"/>
          </p:cNvGraphicFramePr>
          <p:nvPr/>
        </p:nvGraphicFramePr>
        <p:xfrm>
          <a:off x="457200" y="304800"/>
          <a:ext cx="8153400" cy="6172201"/>
        </p:xfrm>
        <a:graphic>
          <a:graphicData uri="http://schemas.openxmlformats.org/drawingml/2006/table">
            <a:tbl>
              <a:tblPr/>
              <a:tblGrid>
                <a:gridCol w="1790700"/>
                <a:gridCol w="2106613"/>
                <a:gridCol w="2401887"/>
                <a:gridCol w="1854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Celebrity/Sports Star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Foundation or charity he/she supports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 of the foundation or charity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URL (website) of the foundation or charity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Ex: Red Hot Chili Peppers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Unite the United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mission of this foundation is to encourage music artists to help change communities that need positive influences. The foundation raises funds to donate to small town organizations that make a difference in the national community (for ex: Boys and Girls Club)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http://www.unitethe united.org/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4" name="AutoShape 168"/>
          <p:cNvSpPr>
            <a:spLocks noChangeArrowheads="1"/>
          </p:cNvSpPr>
          <p:nvPr/>
        </p:nvSpPr>
        <p:spPr bwMode="auto">
          <a:xfrm rot="-6464659">
            <a:off x="781050" y="2419350"/>
            <a:ext cx="1066800" cy="342900"/>
          </a:xfrm>
          <a:prstGeom prst="leftArrow">
            <a:avLst>
              <a:gd name="adj1" fmla="val 50000"/>
              <a:gd name="adj2" fmla="val 7777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AutoShape 171"/>
          <p:cNvSpPr>
            <a:spLocks noChangeArrowheads="1"/>
          </p:cNvSpPr>
          <p:nvPr/>
        </p:nvSpPr>
        <p:spPr bwMode="auto">
          <a:xfrm rot="2938261">
            <a:off x="5734050" y="3105150"/>
            <a:ext cx="1066800" cy="342900"/>
          </a:xfrm>
          <a:prstGeom prst="leftArrow">
            <a:avLst>
              <a:gd name="adj1" fmla="val 50000"/>
              <a:gd name="adj2" fmla="val 7777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6" name="Text Box 172"/>
          <p:cNvSpPr txBox="1">
            <a:spLocks noChangeArrowheads="1"/>
          </p:cNvSpPr>
          <p:nvPr/>
        </p:nvSpPr>
        <p:spPr bwMode="auto">
          <a:xfrm>
            <a:off x="6248400" y="3733800"/>
            <a:ext cx="22098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Gill Sans MT" pitchFamily="34" charset="0"/>
              </a:rPr>
              <a:t>Describe the charity here!</a:t>
            </a:r>
          </a:p>
        </p:txBody>
      </p:sp>
      <p:sp>
        <p:nvSpPr>
          <p:cNvPr id="21547" name="Text Box 173"/>
          <p:cNvSpPr txBox="1">
            <a:spLocks noChangeArrowheads="1"/>
          </p:cNvSpPr>
          <p:nvPr/>
        </p:nvSpPr>
        <p:spPr bwMode="auto">
          <a:xfrm>
            <a:off x="0" y="1447800"/>
            <a:ext cx="25908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Gill Sans MT" pitchFamily="34" charset="0"/>
              </a:rPr>
              <a:t>Write your chosen celebrities here!</a:t>
            </a:r>
          </a:p>
        </p:txBody>
      </p:sp>
      <p:sp>
        <p:nvSpPr>
          <p:cNvPr id="21548" name="Text Box 174"/>
          <p:cNvSpPr txBox="1">
            <a:spLocks noChangeArrowheads="1"/>
          </p:cNvSpPr>
          <p:nvPr/>
        </p:nvSpPr>
        <p:spPr bwMode="auto">
          <a:xfrm>
            <a:off x="2133600" y="4114800"/>
            <a:ext cx="2362200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Gill Sans MT" pitchFamily="34" charset="0"/>
              </a:rPr>
              <a:t>What charity does your celebrity support?</a:t>
            </a:r>
          </a:p>
        </p:txBody>
      </p:sp>
      <p:sp>
        <p:nvSpPr>
          <p:cNvPr id="21549" name="AutoShape 169"/>
          <p:cNvSpPr>
            <a:spLocks noChangeArrowheads="1"/>
          </p:cNvSpPr>
          <p:nvPr/>
        </p:nvSpPr>
        <p:spPr bwMode="auto">
          <a:xfrm rot="6605047">
            <a:off x="2609850" y="3409950"/>
            <a:ext cx="1066800" cy="342900"/>
          </a:xfrm>
          <a:prstGeom prst="leftArrow">
            <a:avLst>
              <a:gd name="adj1" fmla="val 50000"/>
              <a:gd name="adj2" fmla="val 7777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AutoShape 17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457200" y="5943600"/>
            <a:ext cx="838200" cy="685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Celebrities in the Community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05000"/>
            <a:ext cx="7086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Watch the following two clips featuring Madonna (Raising Malawi) and Robin Williams (St. Jude’s Hospital):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 smtClean="0"/>
              <a:t>Instructional Focus</a:t>
            </a:r>
            <a:r>
              <a:rPr 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6858000" cy="4114800"/>
          </a:xfrm>
        </p:spPr>
        <p:txBody>
          <a:bodyPr/>
          <a:lstStyle/>
          <a:p>
            <a:pPr eaLnBrk="1" hangingPunct="1"/>
            <a:r>
              <a:rPr lang="en-US" smtClean="0"/>
              <a:t>By the end of this presentation, students will </a:t>
            </a:r>
          </a:p>
          <a:p>
            <a:pPr lvl="1" eaLnBrk="1" hangingPunct="1"/>
            <a:r>
              <a:rPr lang="en-US" smtClean="0"/>
              <a:t>understand the I-Search Project goals.</a:t>
            </a:r>
          </a:p>
          <a:p>
            <a:pPr lvl="1" eaLnBrk="1" hangingPunct="1"/>
            <a:r>
              <a:rPr lang="en-US" smtClean="0"/>
              <a:t>observe negative media coverage of celebrities.</a:t>
            </a:r>
          </a:p>
          <a:p>
            <a:pPr lvl="1" eaLnBrk="1" hangingPunct="1"/>
            <a:r>
              <a:rPr lang="en-US" smtClean="0"/>
              <a:t>Recognize the positive contributions of celebrities to society through examination of charities.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Similarities and Differences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6858000" cy="4114800"/>
          </a:xfrm>
        </p:spPr>
        <p:txBody>
          <a:bodyPr/>
          <a:lstStyle/>
          <a:p>
            <a:pPr eaLnBrk="1" hangingPunct="1"/>
            <a:r>
              <a:rPr lang="en-US" smtClean="0"/>
              <a:t>What was similar between those two video clips?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What was different?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do those two celebrities feel about the charity they are supporting?</a:t>
            </a:r>
          </a:p>
        </p:txBody>
      </p:sp>
      <p:pic>
        <p:nvPicPr>
          <p:cNvPr id="44036" name="sweetchildofmin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084" fill="hold"/>
                                        <p:tgtEl>
                                          <p:spTgt spid="440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36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Pick…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858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Now that you have thoroughly examined </a:t>
            </a:r>
            <a:r>
              <a:rPr lang="en-US" sz="2800" smtClean="0">
                <a:hlinkClick r:id="rId3"/>
              </a:rPr>
              <a:t>Look to the Stars</a:t>
            </a:r>
            <a:r>
              <a:rPr lang="en-US" sz="2800" smtClean="0"/>
              <a:t>, choose two celebrity/charity duos that you would be interested in researching.</a:t>
            </a:r>
          </a:p>
          <a:p>
            <a:pPr eaLnBrk="1" hangingPunct="1"/>
            <a:r>
              <a:rPr lang="en-US" sz="2800" smtClean="0"/>
              <a:t>On the back of your worksheet, note your choices and then provide a one-sentence explanation for your choice. </a:t>
            </a:r>
          </a:p>
          <a:p>
            <a:pPr eaLnBrk="1" hangingPunct="1">
              <a:buFontTx/>
              <a:buNone/>
            </a:pPr>
            <a:r>
              <a:rPr lang="en-US" sz="2500" i="1" smtClean="0"/>
              <a:t>	(your choice may be based on the celebrity, the charity, or the people the charity supports)</a:t>
            </a:r>
          </a:p>
        </p:txBody>
      </p:sp>
      <p:pic>
        <p:nvPicPr>
          <p:cNvPr id="45062" name="whoop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7026" fill="hold"/>
                                        <p:tgtEl>
                                          <p:spTgt spid="450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2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Tomorrow…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Charity Research!</a:t>
            </a:r>
          </a:p>
        </p:txBody>
      </p:sp>
      <p:pic>
        <p:nvPicPr>
          <p:cNvPr id="25604" name="Picture 4" descr="charitypix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429000"/>
            <a:ext cx="2209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charitypix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5213" y="838200"/>
            <a:ext cx="18272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charitypix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157663"/>
            <a:ext cx="22098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charitypix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590800"/>
            <a:ext cx="18573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6858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Produced by Kate Walters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Worksheet created by Kate Walters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Photographs provided by Google Images and Flickr via Creative Commons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Music provided by artists on Jamendo via Creative Commons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Videos provided by YouTube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Works Cited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6858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“Chris Brown Talks about Rihanna Beating on MTV News.” </a:t>
            </a:r>
            <a:r>
              <a:rPr lang="en-US" sz="2200" i="1" smtClean="0"/>
              <a:t>Youtube</a:t>
            </a:r>
            <a:r>
              <a:rPr lang="en-US" sz="2200" smtClean="0"/>
              <a:t>. 5 November 2009. MPG.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“Clinton Testify.” </a:t>
            </a:r>
            <a:r>
              <a:rPr lang="en-US" sz="2200" i="1" smtClean="0"/>
              <a:t>Youtube</a:t>
            </a:r>
            <a:r>
              <a:rPr lang="en-US" sz="2200" smtClean="0"/>
              <a:t>. November 2006. MPG.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i="1" smtClean="0"/>
              <a:t>Creative Commons</a:t>
            </a:r>
            <a:r>
              <a:rPr lang="en-US" sz="2200" smtClean="0"/>
              <a:t>. Creative Commons Co. July 2009. Web. 10 November 2009.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Goo Goo Cluster. “Whoops!” </a:t>
            </a:r>
            <a:r>
              <a:rPr lang="en-US" sz="2200" i="1" smtClean="0"/>
              <a:t>Goo Goo Cluster</a:t>
            </a:r>
            <a:r>
              <a:rPr lang="en-US" sz="2200" smtClean="0"/>
              <a:t>. 2006. MP3.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Kanchi. “Nasty Boy.” </a:t>
            </a:r>
            <a:r>
              <a:rPr lang="en-US" sz="2200" i="1" smtClean="0"/>
              <a:t>The Ducky Dog</a:t>
            </a:r>
            <a:r>
              <a:rPr lang="en-US" sz="2200" smtClean="0"/>
              <a:t>. 2008. MP3.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Lacroix, Pierre. “Sweet Child of Mine.” </a:t>
            </a:r>
            <a:r>
              <a:rPr lang="en-US" sz="2200" i="1" smtClean="0"/>
              <a:t>My Little One</a:t>
            </a:r>
            <a:r>
              <a:rPr lang="en-US" sz="2200" smtClean="0"/>
              <a:t>. 2008. MP3.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Works Cited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6858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“Mark McGwire Senate Testimony.”</a:t>
            </a:r>
            <a:r>
              <a:rPr lang="en-US" sz="2400" i="1" smtClean="0"/>
              <a:t> Youtube</a:t>
            </a:r>
            <a:r>
              <a:rPr lang="en-US" sz="2400" smtClean="0"/>
              <a:t>. November 2007. MPG.</a:t>
            </a: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Prod, Miguel. “impronte digitali.” </a:t>
            </a:r>
            <a:r>
              <a:rPr lang="en-US" sz="2400" i="1" smtClean="0"/>
              <a:t>fuori quarantena</a:t>
            </a:r>
            <a:r>
              <a:rPr lang="en-US" sz="2400" smtClean="0"/>
              <a:t>.  2007. MP3.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Purcell, Steve and Myrlia Purcell. </a:t>
            </a:r>
            <a:r>
              <a:rPr lang="en-US" sz="2400" i="1" smtClean="0"/>
              <a:t>Look To the Stars</a:t>
            </a:r>
            <a:r>
              <a:rPr lang="en-US" sz="2400" smtClean="0"/>
              <a:t>. 2009. Web. 10 November 2009.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“Raising Malawi With Madonna.” Youtube. 6 November 2009. MPG.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Shine, Erica. “When Will it End.” </a:t>
            </a:r>
            <a:r>
              <a:rPr lang="en-US" sz="2400" i="1" smtClean="0"/>
              <a:t>I Will Wait for You</a:t>
            </a:r>
            <a:r>
              <a:rPr lang="en-US" sz="2400" smtClean="0"/>
              <a:t>. 2009. MP3.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“St. Jude Children’s Research Hospital Commerical – Robin Williams.” </a:t>
            </a:r>
            <a:r>
              <a:rPr lang="en-US" sz="2400" i="1" smtClean="0"/>
              <a:t>Youtube</a:t>
            </a:r>
            <a:r>
              <a:rPr lang="en-US" sz="2400" smtClean="0"/>
              <a:t>. 13 October 2009. MPG.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 smtClean="0"/>
              <a:t>FCPS English Indicators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en-US" sz="2400" i="1" smtClean="0"/>
              <a:t>The student will synthesize information from two or more sources to fulfill a self-selected or given purpose. LA.E10.20.0</a:t>
            </a:r>
          </a:p>
          <a:p>
            <a:pPr marL="990600" lvl="1" indent="-533400" eaLnBrk="1" hangingPunct="1"/>
            <a:r>
              <a:rPr lang="en-US" sz="2400" i="1" smtClean="0"/>
              <a:t>The student will use various information retrieval sources (traditional and electronic) to obtain information on a self-selected and/or given topic.  Electronic sources include automated catalogues, CD-ROM products, and online services like Internet, World-Wide Web, and other.  LA.E10.20.04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smtClean="0"/>
              <a:t>FCPS Library Media Indicators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en-US" i="1" smtClean="0"/>
              <a:t>The student will understand the library’s role in information access 20.04.a. </a:t>
            </a:r>
          </a:p>
          <a:p>
            <a:pPr marL="990600" lvl="1" indent="-533400" eaLnBrk="1" hangingPunct="1"/>
            <a:r>
              <a:rPr lang="en-US" i="1" smtClean="0"/>
              <a:t>The student will utilize safe and appropriate practices when working online LM 20.03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chrisbro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31467">
            <a:off x="381000" y="3862388"/>
            <a:ext cx="2174875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8" descr="sno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098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447800"/>
            <a:ext cx="5715000" cy="4114800"/>
          </a:xfrm>
        </p:spPr>
        <p:txBody>
          <a:bodyPr/>
          <a:lstStyle/>
          <a:p>
            <a:pPr algn="ctr" eaLnBrk="1" hangingPunct="1"/>
            <a:r>
              <a:rPr lang="en-US" sz="5400" b="1" i="1" smtClean="0">
                <a:solidFill>
                  <a:schemeClr val="tx1"/>
                </a:solidFill>
              </a:rPr>
              <a:t>Celebrities in the News</a:t>
            </a:r>
            <a:br>
              <a:rPr lang="en-US" sz="5400" b="1" i="1" smtClean="0">
                <a:solidFill>
                  <a:schemeClr val="tx1"/>
                </a:solidFill>
              </a:rPr>
            </a:br>
            <a:r>
              <a:rPr lang="en-US" sz="5400" b="1" i="1" smtClean="0">
                <a:solidFill>
                  <a:schemeClr val="bg1"/>
                </a:solidFill>
              </a:rPr>
              <a:t>D</a:t>
            </a:r>
            <a:r>
              <a:rPr lang="en-US" sz="5400" b="1" i="1" smtClean="0">
                <a:solidFill>
                  <a:schemeClr val="tx1"/>
                </a:solidFill>
              </a:rPr>
              <a:t>rugs, Sex, and Violence</a:t>
            </a:r>
          </a:p>
        </p:txBody>
      </p:sp>
      <p:pic>
        <p:nvPicPr>
          <p:cNvPr id="8197" name="Picture 9" descr="evalongor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609600"/>
            <a:ext cx="24669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b="1" smtClean="0"/>
              <a:t>In the News…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7010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List as many celebrity scandals as you can (this may include politicians)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</p:txBody>
      </p:sp>
      <p:pic>
        <p:nvPicPr>
          <p:cNvPr id="9220" name="Picture 4" descr="sh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200400"/>
            <a:ext cx="22002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Nastyboy.mp3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8600" y="152400"/>
            <a:ext cx="381000" cy="381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343" fill="hold"/>
                                        <p:tgtEl>
                                          <p:spTgt spid="11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500" b="1" smtClean="0"/>
              <a:t>The</a:t>
            </a:r>
            <a:r>
              <a:rPr lang="en-US" sz="6600" i="1" smtClean="0"/>
              <a:t> </a:t>
            </a:r>
            <a:r>
              <a:rPr lang="en-US" sz="6600" i="1" smtClean="0">
                <a:latin typeface="Cezanne" pitchFamily="2" charset="0"/>
              </a:rPr>
              <a:t>Shocking</a:t>
            </a:r>
            <a:r>
              <a:rPr lang="en-US" sz="6600" i="1" smtClean="0"/>
              <a:t> </a:t>
            </a:r>
            <a:r>
              <a:rPr lang="en-US" sz="4500" b="1" smtClean="0"/>
              <a:t>Truth!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Visit the following websites, and read about some of the more shocking scandals in 20</a:t>
            </a:r>
            <a:r>
              <a:rPr lang="en-US" baseline="30000" smtClean="0"/>
              <a:t>th</a:t>
            </a:r>
            <a:r>
              <a:rPr lang="en-US" smtClean="0"/>
              <a:t>-21</a:t>
            </a:r>
            <a:r>
              <a:rPr lang="en-US" baseline="30000" smtClean="0"/>
              <a:t>st</a:t>
            </a:r>
            <a:r>
              <a:rPr lang="en-US" smtClean="0"/>
              <a:t> century history: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</a:t>
            </a:r>
            <a:r>
              <a:rPr lang="en-US" sz="2800" smtClean="0">
                <a:hlinkClick r:id="rId2"/>
              </a:rPr>
              <a:t>100 Greatest Scandals</a:t>
            </a: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	</a:t>
            </a:r>
            <a:r>
              <a:rPr lang="en-US" sz="2800" smtClean="0">
                <a:hlinkClick r:id="rId3"/>
              </a:rPr>
              <a:t>Celebrity Sex Scandals</a:t>
            </a: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	</a:t>
            </a:r>
            <a:r>
              <a:rPr lang="en-US" sz="2800" smtClean="0">
                <a:hlinkClick r:id="rId4"/>
              </a:rPr>
              <a:t>Hollywood Celebrity Scandals</a:t>
            </a: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	</a:t>
            </a:r>
            <a:r>
              <a:rPr lang="en-US" sz="2800" smtClean="0">
                <a:hlinkClick r:id="rId5"/>
              </a:rPr>
              <a:t>Posh24</a:t>
            </a:r>
            <a:endParaRPr lang="en-US" sz="2800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276600" y="1600200"/>
            <a:ext cx="1981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lindsayloh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6450" y="762000"/>
            <a:ext cx="414496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500" b="1" smtClean="0"/>
              <a:t>So, Why?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your partner, brainstorm reasons why the media portrays so many celebrities as bad individuals. </a:t>
            </a:r>
          </a:p>
          <a:p>
            <a:pPr eaLnBrk="1" hangingPunct="1"/>
            <a:r>
              <a:rPr lang="en-US" smtClean="0"/>
              <a:t>Try to come up with at least 4 reasons. </a:t>
            </a:r>
          </a:p>
        </p:txBody>
      </p:sp>
      <p:pic>
        <p:nvPicPr>
          <p:cNvPr id="14341" name="improntedigital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024" fill="hold"/>
                                        <p:tgtEl>
                                          <p:spTgt spid="143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Scandals in Sports…</a:t>
            </a: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914400" y="5410200"/>
            <a:ext cx="7162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latin typeface="Gill Sans MT" pitchFamily="34" charset="0"/>
              </a:rPr>
              <a:t>Mark McGwire-Federal Steroid Investigation 2005</a:t>
            </a:r>
          </a:p>
        </p:txBody>
      </p:sp>
      <p:pic>
        <p:nvPicPr>
          <p:cNvPr id="7" name="Mark_McGwire_Senate_Testimony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1752600"/>
            <a:ext cx="4724400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DGRAY">
  <a:themeElements>
    <a:clrScheme name="REDGRA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EDGRAY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GRA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GRA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861</Words>
  <Application>Microsoft Office PowerPoint</Application>
  <PresentationFormat>On-screen Show (4:3)</PresentationFormat>
  <Paragraphs>97</Paragraphs>
  <Slides>25</Slides>
  <Notes>0</Notes>
  <HiddenSlides>1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Times New Roman</vt:lpstr>
      <vt:lpstr>Arial</vt:lpstr>
      <vt:lpstr>Gill Sans MT</vt:lpstr>
      <vt:lpstr>Calibri</vt:lpstr>
      <vt:lpstr>Cezanne</vt:lpstr>
      <vt:lpstr>REDGRAY</vt:lpstr>
      <vt:lpstr>Default Design</vt:lpstr>
      <vt:lpstr>The I-Search Paper</vt:lpstr>
      <vt:lpstr>Instructional Focus </vt:lpstr>
      <vt:lpstr>FCPS English Indicators</vt:lpstr>
      <vt:lpstr>FCPS Library Media Indicators</vt:lpstr>
      <vt:lpstr>Celebrities in the News Drugs, Sex, and Violence</vt:lpstr>
      <vt:lpstr>In the News…</vt:lpstr>
      <vt:lpstr>The Shocking Truth!</vt:lpstr>
      <vt:lpstr>So, Why?</vt:lpstr>
      <vt:lpstr>Scandals in Sports…</vt:lpstr>
      <vt:lpstr>Scandals in Hollywood…</vt:lpstr>
      <vt:lpstr>Even…Scandals in the White House</vt:lpstr>
      <vt:lpstr>Celebrities Give Back</vt:lpstr>
      <vt:lpstr>The Positive Influence of Celebrities</vt:lpstr>
      <vt:lpstr>Look to the Stars</vt:lpstr>
      <vt:lpstr>Choose Your Favorites</vt:lpstr>
      <vt:lpstr>Browse their Charities</vt:lpstr>
      <vt:lpstr>Charity Recipients</vt:lpstr>
      <vt:lpstr>Slide 18</vt:lpstr>
      <vt:lpstr>Celebrities in the Community</vt:lpstr>
      <vt:lpstr>Similarities and Differences</vt:lpstr>
      <vt:lpstr>Your Pick…</vt:lpstr>
      <vt:lpstr>Tomorrow…</vt:lpstr>
      <vt:lpstr>Credits</vt:lpstr>
      <vt:lpstr>Works Cited</vt:lpstr>
      <vt:lpstr>Works Cited </vt:lpstr>
    </vt:vector>
  </TitlesOfParts>
  <Company>Walters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I-Search Paper</dc:title>
  <dc:creator>Chris Walters</dc:creator>
  <cp:lastModifiedBy>Kate and Sam</cp:lastModifiedBy>
  <cp:revision>16</cp:revision>
  <dcterms:created xsi:type="dcterms:W3CDTF">2009-11-11T21:09:56Z</dcterms:created>
  <dcterms:modified xsi:type="dcterms:W3CDTF">2011-12-04T20:01:03Z</dcterms:modified>
</cp:coreProperties>
</file>