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92" autoAdjust="0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HCKRSTL"/>
          <p:cNvPicPr>
            <a:picLocks noChangeAspect="1" noChangeArrowheads="1"/>
          </p:cNvPicPr>
          <p:nvPr/>
        </p:nvPicPr>
        <p:blipFill>
          <a:blip r:embed="rId2" cstate="print"/>
          <a:srcRect t="4445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38200"/>
            <a:ext cx="6477000" cy="4114800"/>
          </a:xfrm>
        </p:spPr>
        <p:txBody>
          <a:bodyPr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63D23F-26E0-4199-9098-8DA88B1B7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FAD4E-7DF7-46F9-86AC-222DE8C6D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838200"/>
            <a:ext cx="17145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49911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B6CE2-AF53-48D7-A4AE-A708FC9EC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992B5-A09F-4994-851A-0D45AFE17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3A677-2ED3-4D23-8CE0-28FA1CACD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38299-8F30-4A26-A063-559E09E6C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22583-B8A6-4EDE-803F-B8ADC964A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1EC45-7D9C-4002-BEE6-6AFD65E86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572A-A183-4BA3-993C-77D9363B5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F6383-7770-4BE5-8B9F-2BD7034F3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F72EC-FC66-4371-8741-2FDA075A9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HCKRSTL"/>
          <p:cNvPicPr>
            <a:picLocks noChangeAspect="1" noChangeArrowheads="1"/>
          </p:cNvPicPr>
          <p:nvPr/>
        </p:nvPicPr>
        <p:blipFill>
          <a:blip r:embed="rId13" cstate="print"/>
          <a:srcRect t="4445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6EA6536-1FAB-403E-9EB0-D329A4CA62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rubri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sites/researchprocess.sites.fcps.org/files/research_process/Best%20Practic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skills_continuu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scope_sequen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process.sites.fcps.org/resour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38200"/>
            <a:ext cx="6781800" cy="4114800"/>
          </a:xfrm>
        </p:spPr>
        <p:txBody>
          <a:bodyPr/>
          <a:lstStyle/>
          <a:p>
            <a:r>
              <a:rPr lang="en-US" sz="8800"/>
              <a:t>FCPS </a:t>
            </a:r>
            <a:br>
              <a:rPr lang="en-US" sz="8800"/>
            </a:br>
            <a:r>
              <a:rPr lang="en-US" sz="7000"/>
              <a:t>Research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029200"/>
            <a:ext cx="6400800" cy="685800"/>
          </a:xfrm>
        </p:spPr>
        <p:txBody>
          <a:bodyPr/>
          <a:lstStyle/>
          <a:p>
            <a:r>
              <a:rPr lang="en-US" sz="3200"/>
              <a:t>English Curriculum Inservice</a:t>
            </a:r>
          </a:p>
          <a:p>
            <a:r>
              <a:rPr lang="en-US" sz="3200"/>
              <a:t>Thursday, August 23,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Middle and High School Rubrics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6858000" cy="4267200"/>
          </a:xfrm>
        </p:spPr>
        <p:txBody>
          <a:bodyPr/>
          <a:lstStyle/>
          <a:p>
            <a:r>
              <a:rPr lang="en-US" sz="2800">
                <a:hlinkClick r:id="rId2"/>
              </a:rPr>
              <a:t>Rubrics</a:t>
            </a:r>
            <a:endParaRPr lang="en-US" sz="2800"/>
          </a:p>
          <a:p>
            <a:r>
              <a:rPr lang="en-US" sz="2800"/>
              <a:t>As aforementioned, the use of these rubrics is not required (yet).</a:t>
            </a:r>
          </a:p>
          <a:p>
            <a:r>
              <a:rPr lang="en-US" sz="2800"/>
              <a:t>However, they align with the expectations in both the Skills Continuum and the Scope and Sequence</a:t>
            </a:r>
          </a:p>
          <a:p>
            <a:r>
              <a:rPr lang="en-US" sz="2800"/>
              <a:t>If you use these rubrics, please do not alter them in any 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Warm-up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the warm-up discussion, choose a grade level of ELA of which you are familiar.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What is one expectation you have for those students in regards to </a:t>
            </a:r>
            <a:r>
              <a:rPr lang="en-US" sz="2800" i="1"/>
              <a:t>research</a:t>
            </a:r>
            <a:r>
              <a:rPr lang="en-US" sz="2800"/>
              <a:t>?</a:t>
            </a:r>
          </a:p>
          <a:p>
            <a:pPr lvl="1">
              <a:lnSpc>
                <a:spcPct val="90000"/>
              </a:lnSpc>
            </a:pPr>
            <a:r>
              <a:rPr lang="en-US"/>
              <a:t>What should they come in knowing?</a:t>
            </a:r>
          </a:p>
          <a:p>
            <a:pPr lvl="1">
              <a:lnSpc>
                <a:spcPct val="90000"/>
              </a:lnSpc>
            </a:pPr>
            <a:r>
              <a:rPr lang="en-US"/>
              <a:t>What should they know once they leave your classroom at the end of the year?</a:t>
            </a: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Summer’s Workshop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162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Currently, county-wide there is a variety of expectations in regards to student research </a:t>
            </a:r>
          </a:p>
          <a:p>
            <a:pPr>
              <a:lnSpc>
                <a:spcPct val="80000"/>
              </a:lnSpc>
            </a:pPr>
            <a:r>
              <a:rPr lang="en-US" sz="2800"/>
              <a:t>This disparity led to a cross-curricular workshop last summer </a:t>
            </a:r>
          </a:p>
          <a:p>
            <a:pPr>
              <a:lnSpc>
                <a:spcPct val="80000"/>
              </a:lnSpc>
            </a:pPr>
            <a:r>
              <a:rPr lang="en-US" sz="2800"/>
              <a:t>Science, Social Studies, English and Media teachers from both middle and high school participated.  </a:t>
            </a:r>
          </a:p>
          <a:p>
            <a:pPr>
              <a:lnSpc>
                <a:spcPct val="80000"/>
              </a:lnSpc>
            </a:pPr>
            <a:r>
              <a:rPr lang="en-US" sz="2800"/>
              <a:t>This summer, fourth and fifth grade teachers were invited to add on to the created research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Workshop Documents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 this time, the documents included in the </a:t>
            </a:r>
            <a:r>
              <a:rPr lang="en-US">
                <a:hlinkClick r:id="rId2"/>
              </a:rPr>
              <a:t>FCPS Research Process </a:t>
            </a:r>
            <a:r>
              <a:rPr lang="en-US"/>
              <a:t>are not required; they are recommended to all teachers, 6-12.</a:t>
            </a:r>
          </a:p>
          <a:p>
            <a:pPr>
              <a:lnSpc>
                <a:spcPct val="90000"/>
              </a:lnSpc>
            </a:pPr>
            <a:r>
              <a:rPr lang="en-US"/>
              <a:t>They are meant to help standardize research across the county.   </a:t>
            </a:r>
          </a:p>
          <a:p>
            <a:pPr>
              <a:lnSpc>
                <a:spcPct val="90000"/>
              </a:lnSpc>
            </a:pPr>
            <a:r>
              <a:rPr lang="en-US"/>
              <a:t>Most recommendations match all academic curriculums.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Research Process Best Practices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Best Practices</a:t>
            </a:r>
            <a:endParaRPr lang="en-US"/>
          </a:p>
          <a:p>
            <a:r>
              <a:rPr lang="en-US"/>
              <a:t>Some items to note:</a:t>
            </a:r>
          </a:p>
          <a:p>
            <a:pPr lvl="1"/>
            <a:r>
              <a:rPr lang="en-US"/>
              <a:t>HSA Research Questions</a:t>
            </a:r>
          </a:p>
          <a:p>
            <a:pPr lvl="1"/>
            <a:r>
              <a:rPr lang="en-US"/>
              <a:t>Media Center Specialists</a:t>
            </a:r>
          </a:p>
          <a:p>
            <a:pPr lvl="1"/>
            <a:r>
              <a:rPr lang="en-US"/>
              <a:t>Time Management of Research Process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838200"/>
            <a:ext cx="6553200" cy="914400"/>
          </a:xfrm>
        </p:spPr>
        <p:txBody>
          <a:bodyPr/>
          <a:lstStyle/>
          <a:p>
            <a:r>
              <a:rPr lang="en-US"/>
              <a:t>Skills Continuum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6858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Make a list of 4 – 5 research skills that you believe all ELA students must learn and practice throughout their middle and high school years.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Continuum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Holds grade level teachers accountable</a:t>
            </a:r>
          </a:p>
          <a:p>
            <a:pPr lvl="1">
              <a:lnSpc>
                <a:spcPct val="90000"/>
              </a:lnSpc>
            </a:pPr>
            <a:r>
              <a:rPr lang="en-US"/>
              <a:t>Emphasizes skills that need to be taught/reviewed every year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Sequence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6858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 In partners, choose a student skill from the </a:t>
            </a:r>
            <a:r>
              <a:rPr lang="en-US" sz="2800">
                <a:hlinkClick r:id="rId2"/>
              </a:rPr>
              <a:t>FCPS Research Process Scope and Sequence </a:t>
            </a:r>
            <a:r>
              <a:rPr lang="en-US" sz="2800"/>
              <a:t>on which you would most likely choose to collaborate with your media specialist.  </a:t>
            </a:r>
          </a:p>
          <a:p>
            <a:pPr>
              <a:lnSpc>
                <a:spcPct val="90000"/>
              </a:lnSpc>
            </a:pPr>
            <a:r>
              <a:rPr lang="en-US" sz="2800"/>
              <a:t>This skill should be one with which you have previously struggled to effectively present. </a:t>
            </a:r>
          </a:p>
          <a:p>
            <a:pPr>
              <a:lnSpc>
                <a:spcPct val="90000"/>
              </a:lnSpc>
            </a:pPr>
            <a:r>
              <a:rPr lang="en-US" sz="2800"/>
              <a:t>Be prepared to explain why you chose this skill as a collaborative option.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858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ninth grade, students are expected to “Continue to develop working bibliography and differentiate between bibliography and Works Cited”</a:t>
            </a:r>
          </a:p>
          <a:p>
            <a:pPr>
              <a:lnSpc>
                <a:spcPct val="90000"/>
              </a:lnSpc>
            </a:pPr>
            <a:r>
              <a:rPr lang="en-US" sz="2800"/>
              <a:t>With past projects, you always rush through the bibliography/works cited page lesson because you need to move on – your lesson/skill may benefit from having your media center specialist collaborate with you to create an interactive lesson on bibliographies and works cited pages.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838200"/>
            <a:ext cx="6629400" cy="914400"/>
          </a:xfrm>
        </p:spPr>
        <p:txBody>
          <a:bodyPr/>
          <a:lstStyle/>
          <a:p>
            <a:r>
              <a:rPr lang="en-US" sz="3600"/>
              <a:t>FCPS Research Process Resources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239000" cy="4114800"/>
          </a:xfrm>
        </p:spPr>
        <p:txBody>
          <a:bodyPr/>
          <a:lstStyle/>
          <a:p>
            <a:r>
              <a:rPr lang="en-US">
                <a:hlinkClick r:id="rId2"/>
              </a:rPr>
              <a:t>Resources</a:t>
            </a:r>
            <a:endParaRPr lang="en-US"/>
          </a:p>
          <a:p>
            <a:r>
              <a:rPr lang="en-US"/>
              <a:t>Our Process for Compiling Resources this summer</a:t>
            </a:r>
          </a:p>
          <a:p>
            <a:r>
              <a:rPr lang="en-US"/>
              <a:t>The added notes with each linked resource </a:t>
            </a:r>
          </a:p>
          <a:p>
            <a:r>
              <a:rPr lang="en-US"/>
              <a:t>Example: All Stages of Research Process</a:t>
            </a:r>
          </a:p>
          <a:p>
            <a:r>
              <a:rPr lang="en-US"/>
              <a:t>Example: Notetaking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GRAY">
  <a:themeElements>
    <a:clrScheme name="REDGRA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EDGRAY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GRA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GRA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REDGRAY</Template>
  <TotalTime>61</TotalTime>
  <Words>452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Gill Sans MT</vt:lpstr>
      <vt:lpstr>REDGRAY</vt:lpstr>
      <vt:lpstr>FCPS  Research Process</vt:lpstr>
      <vt:lpstr>Warm-up</vt:lpstr>
      <vt:lpstr>Last Summer’s Workshop</vt:lpstr>
      <vt:lpstr>Workshop Documents</vt:lpstr>
      <vt:lpstr>Research Process Best Practices</vt:lpstr>
      <vt:lpstr>Skills Continuum</vt:lpstr>
      <vt:lpstr>Scope and Sequence </vt:lpstr>
      <vt:lpstr>Example</vt:lpstr>
      <vt:lpstr>FCPS Research Process Resources</vt:lpstr>
      <vt:lpstr>Middle and High School Rubrics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FCPS  Research Process</dc:title>
  <dc:creator>fcps</dc:creator>
  <cp:lastModifiedBy>Kate and Sam</cp:lastModifiedBy>
  <cp:revision>8</cp:revision>
  <dcterms:created xsi:type="dcterms:W3CDTF">2010-10-25T15:16:15Z</dcterms:created>
  <dcterms:modified xsi:type="dcterms:W3CDTF">2011-09-23T21:46:20Z</dcterms:modified>
</cp:coreProperties>
</file>