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01E2F5-7B2C-4180-8475-55D87DE31BCD}" type="datetimeFigureOut">
              <a:rPr lang="en-US" smtClean="0"/>
              <a:pPr/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BEDFDB-5912-44D7-8435-CEDEDE225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hsspanish-spanish.blogspot.com/2011_10_01_archiv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52%20Internship\Collaborative%20LEsson\VID00001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52%20Internship\Collaborative%20LEsson\VID00005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52%20Internship\Collaborative%20LEsson\VID00012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52%20Internship\Collaborative%20LEsson\introtodatabases3.wm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Kate%20and%20Sam\Documents\Kate\McDaniel\SLM%20552%20Internship\Collaborative%20LEsson\introtodatabases2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Collaborative Lesson Plan</a:t>
            </a:r>
            <a:br>
              <a:rPr lang="en-US" dirty="0" smtClean="0"/>
            </a:br>
            <a:r>
              <a:rPr lang="en-US" dirty="0" smtClean="0"/>
              <a:t>Spanish IV – Spanish Artists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 Mills</a:t>
            </a:r>
          </a:p>
          <a:p>
            <a:r>
              <a:rPr lang="en-US" dirty="0" smtClean="0"/>
              <a:t>Fall 2011</a:t>
            </a:r>
          </a:p>
          <a:p>
            <a:r>
              <a:rPr lang="en-US" dirty="0" smtClean="0"/>
              <a:t>SLM 552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Library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of Writing Assignment – Bethany</a:t>
            </a:r>
          </a:p>
          <a:p>
            <a:pPr lvl="1"/>
            <a:r>
              <a:rPr lang="en-US" dirty="0" smtClean="0"/>
              <a:t>To accompany Parenthetical Citation Lesson</a:t>
            </a:r>
          </a:p>
          <a:p>
            <a:r>
              <a:rPr lang="en-US" dirty="0" smtClean="0"/>
              <a:t>Multimedia Options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Ms. Brown’s Spanish Class Blog</a:t>
            </a:r>
            <a:endParaRPr lang="en-US" dirty="0" smtClean="0"/>
          </a:p>
          <a:p>
            <a:r>
              <a:rPr lang="en-US" dirty="0" smtClean="0"/>
              <a:t>Speech </a:t>
            </a:r>
          </a:p>
          <a:p>
            <a:r>
              <a:rPr lang="en-US" dirty="0" smtClean="0"/>
              <a:t>Grading and Assessment (next slide)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</a:t>
            </a:r>
            <a:br>
              <a:rPr lang="en-US" dirty="0" smtClean="0"/>
            </a:br>
            <a:r>
              <a:rPr lang="en-US" dirty="0" smtClean="0"/>
              <a:t>Co-assessment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Degas Article Response</a:t>
            </a:r>
          </a:p>
          <a:p>
            <a:pPr lvl="1"/>
            <a:r>
              <a:rPr lang="en-US" dirty="0" smtClean="0"/>
              <a:t>Kate</a:t>
            </a:r>
          </a:p>
          <a:p>
            <a:r>
              <a:rPr lang="en-US" dirty="0" smtClean="0"/>
              <a:t>Spanish Essay</a:t>
            </a:r>
          </a:p>
          <a:p>
            <a:pPr lvl="1"/>
            <a:r>
              <a:rPr lang="en-US" dirty="0" smtClean="0"/>
              <a:t>Bethany</a:t>
            </a:r>
          </a:p>
          <a:p>
            <a:r>
              <a:rPr lang="en-US" dirty="0" smtClean="0"/>
              <a:t>Presentation</a:t>
            </a:r>
          </a:p>
          <a:p>
            <a:pPr lvl="1"/>
            <a:r>
              <a:rPr lang="en-US" dirty="0" smtClean="0"/>
              <a:t>Bethany</a:t>
            </a:r>
          </a:p>
          <a:p>
            <a:r>
              <a:rPr lang="en-US" dirty="0" smtClean="0"/>
              <a:t>Research Log</a:t>
            </a:r>
          </a:p>
          <a:p>
            <a:pPr lvl="1"/>
            <a:r>
              <a:rPr lang="en-US" dirty="0" smtClean="0"/>
              <a:t>Kate</a:t>
            </a:r>
          </a:p>
          <a:p>
            <a:r>
              <a:rPr lang="en-US" dirty="0" smtClean="0"/>
              <a:t>Works Cited Page and In-Text Citations</a:t>
            </a:r>
          </a:p>
          <a:p>
            <a:pPr lvl="1"/>
            <a:r>
              <a:rPr lang="en-US" dirty="0" smtClean="0"/>
              <a:t>Kate</a:t>
            </a:r>
          </a:p>
          <a:p>
            <a:endParaRPr lang="en-US" dirty="0" smtClean="0"/>
          </a:p>
          <a:p>
            <a:r>
              <a:rPr lang="en-US" dirty="0" smtClean="0"/>
              <a:t>See sample in your collection of hand-outs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went right:</a:t>
            </a:r>
          </a:p>
          <a:p>
            <a:pPr lvl="1"/>
            <a:r>
              <a:rPr lang="en-US" dirty="0" smtClean="0"/>
              <a:t>Multimedia projects</a:t>
            </a:r>
          </a:p>
          <a:p>
            <a:pPr lvl="1"/>
            <a:r>
              <a:rPr lang="en-US" dirty="0" smtClean="0"/>
              <a:t>Student Understanding of Speech Requirements</a:t>
            </a:r>
          </a:p>
          <a:p>
            <a:r>
              <a:rPr lang="en-US" dirty="0" smtClean="0"/>
              <a:t>What went wrong: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Transfer of Paper to Speech</a:t>
            </a:r>
          </a:p>
          <a:p>
            <a:r>
              <a:rPr lang="en-US" dirty="0" smtClean="0"/>
              <a:t>What could the school librarian have done?</a:t>
            </a:r>
          </a:p>
          <a:p>
            <a:pPr lvl="1"/>
            <a:r>
              <a:rPr lang="en-US" dirty="0" smtClean="0"/>
              <a:t>Lesson on speaking strategies</a:t>
            </a:r>
          </a:p>
          <a:p>
            <a:pPr lvl="1"/>
            <a:r>
              <a:rPr lang="en-US" dirty="0" smtClean="0"/>
              <a:t>Writing workshop on paper to speech transfer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Next three slides – Samples of student presentations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 #1</a:t>
            </a:r>
            <a:endParaRPr lang="en-US" dirty="0"/>
          </a:p>
        </p:txBody>
      </p:sp>
      <p:pic>
        <p:nvPicPr>
          <p:cNvPr id="4" name="VID00001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524000"/>
            <a:ext cx="6781800" cy="508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 #2</a:t>
            </a:r>
            <a:endParaRPr lang="en-US" dirty="0"/>
          </a:p>
        </p:txBody>
      </p:sp>
      <p:pic>
        <p:nvPicPr>
          <p:cNvPr id="4" name="VID00005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6477000" cy="485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 #3</a:t>
            </a:r>
            <a:endParaRPr lang="en-US" dirty="0"/>
          </a:p>
        </p:txBody>
      </p:sp>
      <p:pic>
        <p:nvPicPr>
          <p:cNvPr id="4" name="VID00012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524000"/>
            <a:ext cx="6858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liked</a:t>
            </a:r>
          </a:p>
          <a:p>
            <a:pPr lvl="1"/>
            <a:r>
              <a:rPr lang="en-US" dirty="0" smtClean="0"/>
              <a:t>The concept of the project</a:t>
            </a:r>
          </a:p>
          <a:p>
            <a:pPr lvl="1"/>
            <a:r>
              <a:rPr lang="en-US" dirty="0" smtClean="0"/>
              <a:t>The opportunity to choose their own artist</a:t>
            </a:r>
          </a:p>
          <a:p>
            <a:pPr lvl="1"/>
            <a:r>
              <a:rPr lang="en-US" dirty="0" smtClean="0"/>
              <a:t>The creation of the multimedia</a:t>
            </a:r>
          </a:p>
          <a:p>
            <a:pPr lvl="1"/>
            <a:r>
              <a:rPr lang="en-US" dirty="0" smtClean="0"/>
              <a:t>The ease of research</a:t>
            </a:r>
          </a:p>
          <a:p>
            <a:r>
              <a:rPr lang="en-US" dirty="0" smtClean="0"/>
              <a:t>Students felt we needed to improve</a:t>
            </a:r>
          </a:p>
          <a:p>
            <a:pPr lvl="1"/>
            <a:r>
              <a:rPr lang="en-US" dirty="0" smtClean="0"/>
              <a:t>The length of time to complete the project </a:t>
            </a:r>
          </a:p>
          <a:p>
            <a:pPr lvl="1"/>
            <a:r>
              <a:rPr lang="en-US" dirty="0" smtClean="0"/>
              <a:t>The instruction on parenthetical citations </a:t>
            </a:r>
          </a:p>
          <a:p>
            <a:pPr lvl="2"/>
            <a:r>
              <a:rPr lang="en-US" dirty="0" smtClean="0"/>
              <a:t>My ability to be in the classroom</a:t>
            </a:r>
          </a:p>
          <a:p>
            <a:pPr lvl="2"/>
            <a:r>
              <a:rPr lang="en-US" dirty="0" smtClean="0"/>
              <a:t>Spanish – English translation -?!</a:t>
            </a:r>
          </a:p>
          <a:p>
            <a:pPr lvl="1"/>
            <a:r>
              <a:rPr lang="en-US" dirty="0" smtClean="0"/>
              <a:t>Instructions on how to give the speech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467600" cy="1143000"/>
          </a:xfrm>
        </p:spPr>
        <p:txBody>
          <a:bodyPr/>
          <a:lstStyle/>
          <a:p>
            <a:r>
              <a:rPr lang="en-US" dirty="0" smtClean="0"/>
              <a:t>What Did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School librarians are perfectly capable of collaborating with a world languages teacher, despite the language barrier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My pre-assessment article was incredibly effective</a:t>
            </a:r>
          </a:p>
          <a:p>
            <a:r>
              <a:rPr lang="en-US" dirty="0" smtClean="0">
                <a:sym typeface="Wingdings" pitchFamily="2" charset="2"/>
              </a:rPr>
              <a:t>I need to be with the class throughout the entire project in order to be a fully collaborative partner</a:t>
            </a:r>
          </a:p>
          <a:p>
            <a:r>
              <a:rPr lang="en-US" dirty="0" smtClean="0">
                <a:sym typeface="Wingdings" pitchFamily="2" charset="2"/>
              </a:rPr>
              <a:t>The time in class for this project was perfectly sufficient; the time out of class was not.</a:t>
            </a:r>
          </a:p>
          <a:p>
            <a:r>
              <a:rPr lang="en-US" dirty="0" smtClean="0">
                <a:sym typeface="Wingdings" pitchFamily="2" charset="2"/>
              </a:rPr>
              <a:t>I would have liked to have been present during the student presentations.</a:t>
            </a:r>
          </a:p>
          <a:p>
            <a:r>
              <a:rPr lang="en-US" dirty="0" smtClean="0">
                <a:sym typeface="Wingdings" pitchFamily="2" charset="2"/>
              </a:rPr>
              <a:t>The time spent determining best databases and establishing the presence of sources for each artist was worth my time but does not necessarily teach the students how to hone/change research topics and questions during the research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SLM Standards (AASL)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 smtClean="0"/>
              <a:t>1.1.2.</a:t>
            </a:r>
            <a:r>
              <a:rPr lang="en-US" dirty="0" smtClean="0"/>
              <a:t> Candidates assess learner needs and design instruction that reflects educational best practice.</a:t>
            </a:r>
          </a:p>
          <a:p>
            <a:pPr lvl="0"/>
            <a:r>
              <a:rPr lang="en-US" b="1" dirty="0" smtClean="0"/>
              <a:t>1.1.4.</a:t>
            </a:r>
            <a:r>
              <a:rPr lang="en-US" dirty="0" smtClean="0"/>
              <a:t> Candidates base twenty-first century skills instruction on student interest and learning needs and link it to the assessment of student achievement.</a:t>
            </a:r>
          </a:p>
          <a:p>
            <a:pPr lvl="0"/>
            <a:r>
              <a:rPr lang="en-US" b="1" dirty="0" smtClean="0"/>
              <a:t>1.2.1.</a:t>
            </a:r>
            <a:r>
              <a:rPr lang="en-US" dirty="0" smtClean="0"/>
              <a:t> Candidates implement the principles of effective teaching and learning that contribute to an active, inquiry-based approach to learning.</a:t>
            </a:r>
          </a:p>
          <a:p>
            <a:pPr lvl="0"/>
            <a:r>
              <a:rPr lang="en-US" b="1" dirty="0" smtClean="0"/>
              <a:t>1.2.2. </a:t>
            </a:r>
            <a:r>
              <a:rPr lang="en-US" dirty="0" smtClean="0"/>
              <a:t>Candidates make use of a variety of instructional strategies and assessment tools to design and develop digital-age learning experiences and assessments in partnership with classroom teachers and other educators</a:t>
            </a:r>
          </a:p>
          <a:p>
            <a:pPr lvl="0"/>
            <a:r>
              <a:rPr lang="en-US" b="1" dirty="0" smtClean="0"/>
              <a:t>1.3.1.</a:t>
            </a:r>
            <a:r>
              <a:rPr lang="en-US" dirty="0" smtClean="0"/>
              <a:t> Candidates model, share, and promote effective principles of teaching and learning as collaborative partners with other educators.</a:t>
            </a:r>
          </a:p>
          <a:p>
            <a:pPr lvl="0"/>
            <a:r>
              <a:rPr lang="en-US" b="1" dirty="0" smtClean="0"/>
              <a:t>1.4.2.</a:t>
            </a:r>
            <a:r>
              <a:rPr lang="en-US" dirty="0" smtClean="0"/>
              <a:t> Candidates demonstrate how to collaborate with other teachers to plan and implement instruction of the AASL Standards for the 21</a:t>
            </a:r>
            <a:r>
              <a:rPr lang="en-US" baseline="30000" dirty="0" smtClean="0"/>
              <a:t>st</a:t>
            </a:r>
            <a:r>
              <a:rPr lang="en-US" dirty="0" smtClean="0"/>
              <a:t> Century learner and state student curriculum standards. </a:t>
            </a:r>
          </a:p>
          <a:p>
            <a:pPr lvl="0"/>
            <a:r>
              <a:rPr lang="en-US" b="1" dirty="0" smtClean="0"/>
              <a:t>1.4.4.</a:t>
            </a:r>
            <a:r>
              <a:rPr lang="en-US" dirty="0" smtClean="0"/>
              <a:t> Candidates integrate the use of emerging technologies as a means for effective and creative teaching and to support P-12 students’ conceptual understanding, critical thinking, and creative processes.</a:t>
            </a:r>
          </a:p>
          <a:p>
            <a:pPr lvl="0"/>
            <a:r>
              <a:rPr lang="en-US" b="1" dirty="0" smtClean="0"/>
              <a:t>3.2.3.</a:t>
            </a:r>
            <a:r>
              <a:rPr lang="en-US" dirty="0" smtClean="0"/>
              <a:t> Candidates facilitate access to information in print, non-print, and digital formats.</a:t>
            </a:r>
          </a:p>
          <a:p>
            <a:pPr lvl="0"/>
            <a:r>
              <a:rPr lang="en-US" b="1" dirty="0" smtClean="0"/>
              <a:t>3.3.2.</a:t>
            </a:r>
            <a:r>
              <a:rPr lang="en-US" dirty="0" smtClean="0"/>
              <a:t> Candidates model and facilitate the effective use of current and emerging digital tools to locate, analyze, evaluate, and use information resources to support research, learning, creating and communicating in a digital society.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SLM Standards (FCPS)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LM 10.01.a.</a:t>
            </a:r>
            <a:r>
              <a:rPr lang="en-US" dirty="0" smtClean="0"/>
              <a:t> Follow an inquiry process for an assigned information need</a:t>
            </a:r>
          </a:p>
          <a:p>
            <a:pPr lvl="0"/>
            <a:r>
              <a:rPr lang="en-US" b="1" dirty="0" smtClean="0"/>
              <a:t>LM 20.02.</a:t>
            </a:r>
            <a:r>
              <a:rPr lang="en-US" dirty="0" smtClean="0"/>
              <a:t> Determine and apply appropriate search strategies for various electronic resources</a:t>
            </a:r>
          </a:p>
          <a:p>
            <a:pPr lvl="0"/>
            <a:r>
              <a:rPr lang="en-US" b="1" dirty="0" smtClean="0"/>
              <a:t>LM 30.01.</a:t>
            </a:r>
            <a:r>
              <a:rPr lang="en-US" dirty="0" smtClean="0"/>
              <a:t> Evaluate content within a source to meet the information need </a:t>
            </a:r>
            <a:r>
              <a:rPr lang="en-US" i="1" dirty="0" smtClean="0"/>
              <a:t>(readability, ease of understanding, fact or opinion, relevance to information inquiry)</a:t>
            </a:r>
            <a:endParaRPr lang="en-US" dirty="0" smtClean="0"/>
          </a:p>
          <a:p>
            <a:pPr lvl="0"/>
            <a:r>
              <a:rPr lang="en-US" b="1" dirty="0" smtClean="0"/>
              <a:t>LM 30.02.b.</a:t>
            </a:r>
            <a:r>
              <a:rPr lang="en-US" dirty="0" smtClean="0"/>
              <a:t> Record only succinct and relevant information </a:t>
            </a:r>
          </a:p>
          <a:p>
            <a:pPr lvl="0"/>
            <a:r>
              <a:rPr lang="en-US" b="1" dirty="0" smtClean="0"/>
              <a:t>LM 30.03.c.</a:t>
            </a:r>
            <a:r>
              <a:rPr lang="en-US" dirty="0" smtClean="0"/>
              <a:t> Independently and accurately give credit to sources of information </a:t>
            </a:r>
            <a:r>
              <a:rPr lang="en-US" i="1" dirty="0" smtClean="0"/>
              <a:t>(citing all quoted, paraphrased, summarized, and/or manipulated recorded data/information)</a:t>
            </a:r>
            <a:endParaRPr lang="en-US" dirty="0" smtClean="0"/>
          </a:p>
          <a:p>
            <a:pPr lvl="0"/>
            <a:r>
              <a:rPr lang="en-US" b="1" dirty="0" smtClean="0"/>
              <a:t>LM 30.03.d.</a:t>
            </a:r>
            <a:r>
              <a:rPr lang="en-US" dirty="0" smtClean="0"/>
              <a:t> Use style manuals and citation generators to format entries correctly</a:t>
            </a:r>
          </a:p>
          <a:p>
            <a:pPr lvl="0"/>
            <a:r>
              <a:rPr lang="en-US" b="1" dirty="0" smtClean="0"/>
              <a:t>LM 40.02.</a:t>
            </a:r>
            <a:r>
              <a:rPr lang="en-US" dirty="0" smtClean="0"/>
              <a:t> Apply critical thinking and problem solving strategies to meet the information need </a:t>
            </a:r>
            <a:r>
              <a:rPr lang="en-US" i="1" dirty="0" smtClean="0"/>
              <a:t>(draw conclusions and valid inferences, demonstrate divergent thinking, generate new questions, defend positions, apply information in a new situation or creative activity, analyze information to generate new ideas, compare/contrast)</a:t>
            </a:r>
            <a:endParaRPr lang="en-US" dirty="0" smtClean="0"/>
          </a:p>
          <a:p>
            <a:pPr lvl="0"/>
            <a:r>
              <a:rPr lang="en-US" b="1" dirty="0" smtClean="0"/>
              <a:t>LM 50.01.b.</a:t>
            </a:r>
            <a:r>
              <a:rPr lang="en-US" dirty="0" smtClean="0"/>
              <a:t> Present findings/conclusions using technology in a variety of formats </a:t>
            </a:r>
            <a:r>
              <a:rPr lang="en-US" i="1" dirty="0" smtClean="0"/>
              <a:t>(computers, mp3 devices, document cameras, microphone and speaker, data projector)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 Content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5.2 Lifelong Learner:</a:t>
            </a:r>
            <a:r>
              <a:rPr lang="en-US" dirty="0" smtClean="0"/>
              <a:t> Develop an appreciation for the Fine Arts</a:t>
            </a:r>
          </a:p>
          <a:p>
            <a:pPr lvl="0"/>
            <a:r>
              <a:rPr lang="en-US" b="1" dirty="0" smtClean="0"/>
              <a:t>5.2.1.</a:t>
            </a:r>
            <a:r>
              <a:rPr lang="en-US" dirty="0" smtClean="0"/>
              <a:t>Recognize sources of artistic inspiration</a:t>
            </a:r>
          </a:p>
          <a:p>
            <a:pPr lvl="0"/>
            <a:r>
              <a:rPr lang="en-US" b="1" dirty="0" smtClean="0"/>
              <a:t>5.2.2.</a:t>
            </a:r>
            <a:r>
              <a:rPr lang="en-US" dirty="0" smtClean="0"/>
              <a:t> Write and orally present information about artists</a:t>
            </a:r>
          </a:p>
          <a:p>
            <a:pPr lvl="0"/>
            <a:r>
              <a:rPr lang="en-US" b="1" dirty="0" smtClean="0"/>
              <a:t>5.2.3.</a:t>
            </a:r>
            <a:r>
              <a:rPr lang="en-US" dirty="0" smtClean="0"/>
              <a:t> Discuss the work about important Latin American and Spanish figures in the visual arts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lesson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Six Day Project (with additional time at home)</a:t>
            </a:r>
          </a:p>
          <a:p>
            <a:endParaRPr lang="en-US" dirty="0" smtClean="0"/>
          </a:p>
          <a:p>
            <a:r>
              <a:rPr lang="en-US" dirty="0" smtClean="0"/>
              <a:t>Students researched a famous Spanish artist or architect and wrote an analysis of the influences of the artist’s life on his/her artwork</a:t>
            </a:r>
          </a:p>
          <a:p>
            <a:endParaRPr lang="en-US" dirty="0" smtClean="0"/>
          </a:p>
          <a:p>
            <a:r>
              <a:rPr lang="en-US" dirty="0" smtClean="0"/>
              <a:t>Included</a:t>
            </a:r>
          </a:p>
          <a:p>
            <a:pPr lvl="1"/>
            <a:r>
              <a:rPr lang="en-US" dirty="0" err="1" smtClean="0"/>
              <a:t>Preassessment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Degas Article</a:t>
            </a:r>
          </a:p>
          <a:p>
            <a:pPr lvl="2"/>
            <a:r>
              <a:rPr lang="en-US" dirty="0" smtClean="0"/>
              <a:t>Art Interest Survey</a:t>
            </a:r>
          </a:p>
          <a:p>
            <a:pPr lvl="1"/>
            <a:r>
              <a:rPr lang="en-US" dirty="0" smtClean="0"/>
              <a:t>Research component</a:t>
            </a:r>
          </a:p>
          <a:p>
            <a:pPr lvl="1"/>
            <a:r>
              <a:rPr lang="en-US" dirty="0" smtClean="0"/>
              <a:t>Essay in Spanish</a:t>
            </a:r>
          </a:p>
          <a:p>
            <a:pPr lvl="1"/>
            <a:r>
              <a:rPr lang="en-US" dirty="0" smtClean="0"/>
              <a:t>Speech in Spanish</a:t>
            </a:r>
          </a:p>
          <a:p>
            <a:pPr lvl="1"/>
            <a:r>
              <a:rPr lang="en-US" dirty="0" smtClean="0"/>
              <a:t>Multimedia Accompaniment to Speech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istinterestusrvey.jpg"/>
          <p:cNvPicPr>
            <a:picLocks noChangeAspect="1"/>
          </p:cNvPicPr>
          <p:nvPr/>
        </p:nvPicPr>
        <p:blipFill>
          <a:blip r:embed="rId2" cstate="print"/>
          <a:srcRect r="2273"/>
          <a:stretch>
            <a:fillRect/>
          </a:stretch>
        </p:blipFill>
        <p:spPr>
          <a:xfrm>
            <a:off x="1600200" y="1371600"/>
            <a:ext cx="6553200" cy="4981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7467600" cy="4873752"/>
          </a:xfrm>
        </p:spPr>
        <p:txBody>
          <a:bodyPr/>
          <a:lstStyle/>
          <a:p>
            <a:r>
              <a:rPr lang="en-US" dirty="0" smtClean="0"/>
              <a:t>Degas Article</a:t>
            </a:r>
          </a:p>
          <a:p>
            <a:r>
              <a:rPr lang="en-US" dirty="0" smtClean="0"/>
              <a:t>Art Interest Survey</a:t>
            </a:r>
          </a:p>
          <a:p>
            <a:pPr lvl="1"/>
            <a:r>
              <a:rPr lang="en-US" dirty="0" smtClean="0"/>
              <a:t>Please take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day of research instruction – October 20</a:t>
            </a:r>
          </a:p>
          <a:p>
            <a:pPr lvl="1"/>
            <a:r>
              <a:rPr lang="en-US" dirty="0" smtClean="0"/>
              <a:t>My responsibility</a:t>
            </a:r>
          </a:p>
          <a:p>
            <a:pPr lvl="1"/>
            <a:r>
              <a:rPr lang="en-US" dirty="0" smtClean="0"/>
              <a:t>Research Log</a:t>
            </a:r>
          </a:p>
          <a:p>
            <a:pPr lvl="2"/>
            <a:r>
              <a:rPr lang="en-US" dirty="0" smtClean="0"/>
              <a:t>Digital Note-taker – Would it have been better?</a:t>
            </a:r>
          </a:p>
          <a:p>
            <a:pPr lvl="1"/>
            <a:r>
              <a:rPr lang="en-US" dirty="0" smtClean="0"/>
              <a:t>Citations</a:t>
            </a:r>
          </a:p>
          <a:p>
            <a:r>
              <a:rPr lang="en-US" dirty="0" smtClean="0"/>
              <a:t>Two days of independent research – October 24-25</a:t>
            </a:r>
          </a:p>
          <a:p>
            <a:r>
              <a:rPr lang="en-US" dirty="0" smtClean="0"/>
              <a:t>Parenthetical Citations – October 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dirty="0" smtClean="0"/>
              <a:t>Research/Database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4873752"/>
          </a:xfrm>
        </p:spPr>
        <p:txBody>
          <a:bodyPr/>
          <a:lstStyle/>
          <a:p>
            <a:r>
              <a:rPr lang="en-US" dirty="0" smtClean="0"/>
              <a:t>Introduction to Recommended Databases:</a:t>
            </a:r>
            <a:endParaRPr lang="en-US" dirty="0"/>
          </a:p>
        </p:txBody>
      </p:sp>
      <p:pic>
        <p:nvPicPr>
          <p:cNvPr id="5" name="introtodatabases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447800"/>
            <a:ext cx="6934200" cy="520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Research/Database Instruction,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r>
              <a:rPr lang="en-US" dirty="0" smtClean="0"/>
              <a:t>After Lunch…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dirty="0"/>
          </a:p>
        </p:txBody>
      </p:sp>
      <p:pic>
        <p:nvPicPr>
          <p:cNvPr id="5" name="introtodatabases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2057400"/>
            <a:ext cx="6172200" cy="4629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881</Words>
  <Application>Microsoft Office PowerPoint</Application>
  <PresentationFormat>On-screen Show (4:3)</PresentationFormat>
  <Paragraphs>115</Paragraphs>
  <Slides>17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Collaborative Lesson Plan Spanish IV – Spanish Artists</vt:lpstr>
      <vt:lpstr>SLM Standards (AASL)</vt:lpstr>
      <vt:lpstr>SLM Standards (FCPS)</vt:lpstr>
      <vt:lpstr>Spanish Content Standards</vt:lpstr>
      <vt:lpstr>Collaborative lesson overview</vt:lpstr>
      <vt:lpstr>Pre-Assessment</vt:lpstr>
      <vt:lpstr>Research Component</vt:lpstr>
      <vt:lpstr>Research/Database Instruction</vt:lpstr>
      <vt:lpstr>Research/Database Instruction, cont.</vt:lpstr>
      <vt:lpstr>Remainder of Library Time</vt:lpstr>
      <vt:lpstr>Grading  Co-assessment</vt:lpstr>
      <vt:lpstr>Student Presentations</vt:lpstr>
      <vt:lpstr>Student Presentation #1</vt:lpstr>
      <vt:lpstr>Student Presentation #2</vt:lpstr>
      <vt:lpstr>Student Presentation #3</vt:lpstr>
      <vt:lpstr>Student Evaluations</vt:lpstr>
      <vt:lpstr>What Did I Learn?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Lesson Plan Spanish IV – Spanish Artists</dc:title>
  <dc:creator>Kate and Sam</dc:creator>
  <cp:lastModifiedBy>Kate and Sam</cp:lastModifiedBy>
  <cp:revision>13</cp:revision>
  <dcterms:created xsi:type="dcterms:W3CDTF">2011-12-02T17:11:31Z</dcterms:created>
  <dcterms:modified xsi:type="dcterms:W3CDTF">2011-12-03T20:17:25Z</dcterms:modified>
</cp:coreProperties>
</file>